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</p:sldMasterIdLst>
  <p:sldIdLst>
    <p:sldId id="256" r:id="rId2"/>
    <p:sldId id="323" r:id="rId3"/>
    <p:sldId id="262" r:id="rId4"/>
    <p:sldId id="264" r:id="rId5"/>
    <p:sldId id="287" r:id="rId6"/>
    <p:sldId id="324" r:id="rId7"/>
    <p:sldId id="285" r:id="rId8"/>
    <p:sldId id="290" r:id="rId9"/>
    <p:sldId id="305" r:id="rId10"/>
    <p:sldId id="293" r:id="rId11"/>
    <p:sldId id="294" r:id="rId12"/>
    <p:sldId id="295" r:id="rId13"/>
    <p:sldId id="306" r:id="rId14"/>
    <p:sldId id="296" r:id="rId15"/>
    <p:sldId id="297" r:id="rId16"/>
    <p:sldId id="307" r:id="rId17"/>
    <p:sldId id="298" r:id="rId18"/>
    <p:sldId id="299" r:id="rId19"/>
    <p:sldId id="308" r:id="rId20"/>
    <p:sldId id="300" r:id="rId21"/>
    <p:sldId id="316" r:id="rId22"/>
    <p:sldId id="315" r:id="rId23"/>
    <p:sldId id="301" r:id="rId24"/>
    <p:sldId id="318" r:id="rId25"/>
    <p:sldId id="319" r:id="rId26"/>
    <p:sldId id="320" r:id="rId27"/>
    <p:sldId id="321" r:id="rId28"/>
    <p:sldId id="322" r:id="rId29"/>
    <p:sldId id="25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0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023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14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507701"/>
            <a:ext cx="7556485" cy="3618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15" y="354875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4838" y="1600200"/>
            <a:ext cx="377605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169" y="1600200"/>
            <a:ext cx="375263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57721"/>
            <a:ext cx="761196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535113"/>
            <a:ext cx="383851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38" y="2174875"/>
            <a:ext cx="383851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535113"/>
            <a:ext cx="37179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8867" y="2174875"/>
            <a:ext cx="37179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952" y="273050"/>
            <a:ext cx="436337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839" y="6356350"/>
            <a:ext cx="2066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CBED09-8FF8-9D44-9F15-9D3294696A95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566" y="6356350"/>
            <a:ext cx="3207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6743" y="6356350"/>
            <a:ext cx="1824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80AF44-0932-5A4A-AD8B-B59E4CAEB5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74839" y="900200"/>
            <a:ext cx="7556485" cy="1068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Headline Line Two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74839" y="3022896"/>
            <a:ext cx="7556485" cy="31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oleObject" Target="../embeddings/oleObject1.bin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Word_Document2.docx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3.docx"/><Relationship Id="rId5" Type="http://schemas.openxmlformats.org/officeDocument/2006/relationships/oleObject" Target="../embeddings/oleObject3.bin"/><Relationship Id="rId4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9.emf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5" Type="http://schemas.openxmlformats.org/officeDocument/2006/relationships/package" Target="../embeddings/Microsoft_Word_Document4.docx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1323601"/>
            <a:ext cx="7772400" cy="1470025"/>
          </a:xfrm>
        </p:spPr>
        <p:txBody>
          <a:bodyPr/>
          <a:lstStyle/>
          <a:p>
            <a:r>
              <a:rPr lang="en-US" sz="7200" dirty="0" smtClean="0"/>
              <a:t>PACER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200" dirty="0" smtClean="0"/>
              <a:t>Peripheral Activity Completion Estimation and Recognition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140" y="3657598"/>
            <a:ext cx="6400800" cy="292070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Daniel R. Moore Ph.D., P.E.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drmoore@gmail.com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https</a:t>
            </a:r>
            <a:r>
              <a:rPr lang="en-US" sz="2400" dirty="0">
                <a:solidFill>
                  <a:schemeClr val="tx1"/>
                </a:solidFill>
              </a:rPr>
              <a:t>://</a:t>
            </a:r>
            <a:r>
              <a:rPr lang="en-US" sz="2400" dirty="0" smtClean="0">
                <a:solidFill>
                  <a:schemeClr val="tx1"/>
                </a:solidFill>
              </a:rPr>
              <a:t>www.linkedin.com/in/drmoorepe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Alexander G. Dean Ph.D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agdean@ncsu.edu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April 25</a:t>
            </a:r>
            <a:r>
              <a:rPr lang="en-US" sz="2400" baseline="30000" dirty="0" smtClean="0">
                <a:solidFill>
                  <a:schemeClr val="tx1"/>
                </a:solidFill>
              </a:rPr>
              <a:t>th</a:t>
            </a:r>
            <a:r>
              <a:rPr lang="en-US" sz="2400" dirty="0" smtClean="0">
                <a:solidFill>
                  <a:schemeClr val="tx1"/>
                </a:solidFill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3667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41376"/>
            <a:ext cx="7556485" cy="686963"/>
          </a:xfrm>
        </p:spPr>
        <p:txBody>
          <a:bodyPr/>
          <a:lstStyle/>
          <a:p>
            <a:r>
              <a:rPr lang="en-US" sz="2800" dirty="0" smtClean="0"/>
              <a:t>PACER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Peripheral Activity Completion Estimation and Recognition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74551" y="4459045"/>
            <a:ext cx="8369449" cy="23451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Use PRIME to detect early completion of peripheral operations</a:t>
            </a:r>
          </a:p>
          <a:p>
            <a:r>
              <a:rPr lang="en-US" sz="1800" dirty="0" smtClean="0"/>
              <a:t>3 Algorithms available:</a:t>
            </a:r>
          </a:p>
          <a:p>
            <a:pPr lvl="1"/>
            <a:r>
              <a:rPr lang="en-US" sz="1400" dirty="0" smtClean="0"/>
              <a:t>PACER-T: Time heuristic, PACER-E: Energy heuristic, PACER-C: Current heuristic</a:t>
            </a:r>
          </a:p>
          <a:p>
            <a:r>
              <a:rPr lang="en-US" sz="1800" dirty="0" smtClean="0"/>
              <a:t>Sub-Operations specified as a triplet:</a:t>
            </a:r>
          </a:p>
          <a:p>
            <a:pPr lvl="1"/>
            <a:r>
              <a:rPr lang="en-US" sz="1400" dirty="0" smtClean="0"/>
              <a:t>[T1</a:t>
            </a:r>
            <a:r>
              <a:rPr lang="en-US" sz="1400" dirty="0"/>
              <a:t>, E1, C1</a:t>
            </a:r>
            <a:r>
              <a:rPr lang="en-US" sz="1400" dirty="0" smtClean="0"/>
              <a:t>]: Operation is considered complete when ANY of these conditions are satisfied</a:t>
            </a:r>
            <a:endParaRPr lang="en-US" sz="1400" dirty="0"/>
          </a:p>
          <a:p>
            <a:r>
              <a:rPr lang="en-US" sz="1800" dirty="0" smtClean="0"/>
              <a:t>Operations specified as a set of up to 3 sub-operations:</a:t>
            </a:r>
          </a:p>
          <a:p>
            <a:pPr lvl="1"/>
            <a:r>
              <a:rPr lang="en-US" sz="1400" dirty="0" smtClean="0"/>
              <a:t>[[T1, E1, C1], [T2, E2, C2], [T3, E3, C3]]: Suitable for devices like serial flash</a:t>
            </a:r>
          </a:p>
          <a:p>
            <a:pPr lvl="1"/>
            <a:r>
              <a:rPr lang="en-US" sz="1400" dirty="0" smtClean="0"/>
              <a:t>Diversify your metrics among sub-operations: time for sub-op1, energy for sub-op2, etc.</a:t>
            </a:r>
            <a:endParaRPr lang="en-US" sz="1000" dirty="0" smtClean="0"/>
          </a:p>
        </p:txBody>
      </p:sp>
      <p:pic>
        <p:nvPicPr>
          <p:cNvPr id="5" name="Picture 4" descr="C:\Users\drmoore\AppData\Local\Microsoft\Windows\INetCache\Content.Word\MainFig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62" y="1019739"/>
            <a:ext cx="7492875" cy="3247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1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86" y="39534"/>
            <a:ext cx="7673799" cy="974879"/>
          </a:xfrm>
        </p:spPr>
        <p:txBody>
          <a:bodyPr/>
          <a:lstStyle/>
          <a:p>
            <a:r>
              <a:rPr lang="en-US" dirty="0" smtClean="0"/>
              <a:t>EEPROM: PACER-E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4" y="3240087"/>
            <a:ext cx="4823884" cy="361791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23" y="1014413"/>
            <a:ext cx="3766526" cy="22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0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885" y="23801"/>
            <a:ext cx="7829084" cy="990612"/>
          </a:xfrm>
        </p:spPr>
        <p:txBody>
          <a:bodyPr/>
          <a:lstStyle/>
          <a:p>
            <a:r>
              <a:rPr lang="en-US" dirty="0" smtClean="0"/>
              <a:t>EEPROM: PACER-E + IODVS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62" y="3240087"/>
            <a:ext cx="4823884" cy="36179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23" y="1014413"/>
            <a:ext cx="3766526" cy="22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82239"/>
              </p:ext>
            </p:extLst>
          </p:nvPr>
        </p:nvGraphicFramePr>
        <p:xfrm>
          <a:off x="1075038" y="558344"/>
          <a:ext cx="7556499" cy="2290938"/>
        </p:xfrm>
        <a:graphic>
          <a:graphicData uri="http://schemas.openxmlformats.org/drawingml/2006/table">
            <a:tbl>
              <a:tblPr/>
              <a:tblGrid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</a:tblGrid>
              <a:tr h="146444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uJ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Writing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Waiting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46.84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2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27.85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33.59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35.47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26.24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C47C"/>
                    </a:solidFill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15.30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Total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53.05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39.88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43.91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32.40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39.79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41.82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32.03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27B"/>
                    </a:solidFill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-24.83%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-17.24%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-38.93%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-25.00%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-41.46%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-21.17%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-39.62%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2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527327"/>
              </p:ext>
            </p:extLst>
          </p:nvPr>
        </p:nvGraphicFramePr>
        <p:xfrm>
          <a:off x="1075038" y="2984807"/>
          <a:ext cx="7556499" cy="2290938"/>
        </p:xfrm>
        <a:graphic>
          <a:graphicData uri="http://schemas.openxmlformats.org/drawingml/2006/table">
            <a:tbl>
              <a:tblPr/>
              <a:tblGrid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  <a:gridCol w="839611"/>
              </a:tblGrid>
              <a:tr h="146444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2" marR="7322" marT="73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Writing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Waiting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5.045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5.044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0.507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2.498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2.422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2.371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Op.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5.982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4.443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4.443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4.475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4.444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4.539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4.59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</a:tr>
              <a:tr h="1464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-25.70%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-25.70%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-25.17%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-25.69%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-24.10%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-23.24%</a:t>
                      </a:r>
                    </a:p>
                  </a:txBody>
                  <a:tcPr marL="7322" marR="7322" marT="73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74938" y="5416368"/>
            <a:ext cx="7556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algorithms reduced energy consumption by ~25%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PACER-E appears to be the most effective on its own for this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+ IODVS dramatically reduced energy consumption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</a:t>
            </a:r>
            <a:r>
              <a:rPr lang="en-US" dirty="0" err="1" smtClean="0"/>
              <a:t>algos</a:t>
            </a:r>
            <a:r>
              <a:rPr lang="en-US" dirty="0" smtClean="0"/>
              <a:t> are within the margin of error to each other for this case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74838" y="55223"/>
            <a:ext cx="7556485" cy="337432"/>
          </a:xfrm>
        </p:spPr>
        <p:txBody>
          <a:bodyPr/>
          <a:lstStyle/>
          <a:p>
            <a:r>
              <a:rPr lang="en-US" sz="2800" dirty="0" smtClean="0"/>
              <a:t>EEPROM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54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55" y="3240087"/>
            <a:ext cx="4823884" cy="361791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02" y="677732"/>
            <a:ext cx="3209907" cy="25623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99247" y="16136"/>
            <a:ext cx="8401722" cy="623136"/>
          </a:xfrm>
        </p:spPr>
        <p:txBody>
          <a:bodyPr/>
          <a:lstStyle/>
          <a:p>
            <a:r>
              <a:rPr lang="en-US" sz="3600" dirty="0" smtClean="0"/>
              <a:t>NOR Serial FLASH: PACER-T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66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247" y="16136"/>
            <a:ext cx="8401722" cy="623136"/>
          </a:xfrm>
        </p:spPr>
        <p:txBody>
          <a:bodyPr/>
          <a:lstStyle/>
          <a:p>
            <a:r>
              <a:rPr lang="en-US" sz="3600" dirty="0" smtClean="0"/>
              <a:t>NOR Serial FLASH: PACER-T + IODVS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66" y="3240087"/>
            <a:ext cx="4823884" cy="361791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02" y="677732"/>
            <a:ext cx="3209907" cy="25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55223"/>
            <a:ext cx="7556485" cy="337432"/>
          </a:xfrm>
        </p:spPr>
        <p:txBody>
          <a:bodyPr/>
          <a:lstStyle/>
          <a:p>
            <a:r>
              <a:rPr lang="en-US" sz="2800" dirty="0" smtClean="0"/>
              <a:t>NOR Serial Flash Results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36182"/>
              </p:ext>
            </p:extLst>
          </p:nvPr>
        </p:nvGraphicFramePr>
        <p:xfrm>
          <a:off x="903643" y="398034"/>
          <a:ext cx="7899339" cy="2720037"/>
        </p:xfrm>
        <a:graphic>
          <a:graphicData uri="http://schemas.openxmlformats.org/drawingml/2006/table">
            <a:tbl>
              <a:tblPr/>
              <a:tblGrid>
                <a:gridCol w="1160649"/>
                <a:gridCol w="811616"/>
                <a:gridCol w="836399"/>
                <a:gridCol w="836399"/>
                <a:gridCol w="836399"/>
                <a:gridCol w="836399"/>
                <a:gridCol w="836399"/>
                <a:gridCol w="836399"/>
                <a:gridCol w="908680"/>
              </a:tblGrid>
              <a:tr h="12414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(</a:t>
                      </a:r>
                      <a:r>
                        <a:rPr lang="en-US" sz="2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mJ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50.21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50.13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50.14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Erase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39.17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17.81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2138.32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1713.89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1211.99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1029.52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1501.73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1178.32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1319.34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1040.74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B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48.78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51.91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929.24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711.59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689.63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576.83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859.97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657.46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Idle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2277.02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1854.68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1391.98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1158.26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1645.17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1287.98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1462.18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-18.55%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-38.87%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-49.13%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-27.75%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-43.44%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-35.79%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-49.22%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937821"/>
              </p:ext>
            </p:extLst>
          </p:nvPr>
        </p:nvGraphicFramePr>
        <p:xfrm>
          <a:off x="903178" y="3119730"/>
          <a:ext cx="7899803" cy="2720037"/>
        </p:xfrm>
        <a:graphic>
          <a:graphicData uri="http://schemas.openxmlformats.org/drawingml/2006/table">
            <a:tbl>
              <a:tblPr/>
              <a:tblGrid>
                <a:gridCol w="1161113"/>
                <a:gridCol w="811616"/>
                <a:gridCol w="836399"/>
                <a:gridCol w="836399"/>
                <a:gridCol w="836399"/>
                <a:gridCol w="836399"/>
                <a:gridCol w="836399"/>
                <a:gridCol w="836399"/>
                <a:gridCol w="908680"/>
              </a:tblGrid>
              <a:tr h="12414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Erase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231.57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231.57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69.47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C2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66.92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104.81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120.17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80.15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79.06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37F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169.55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171.74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133.86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118.38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158.50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159.57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 Idle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243.87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244.92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82.45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93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118.14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133.62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93.50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5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92.43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C0E1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-66.19%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-67.09%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-51.55%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-45.21%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-61.66%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-62.10%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D37F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03177" y="5834343"/>
            <a:ext cx="7556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algorithm reduced energy consumption by ~39%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+ IODVS dramatically reduced energy consumption +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+ IODVS Reduced latency by 67%, and energy by 49%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5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46" y="3240087"/>
            <a:ext cx="4823884" cy="361791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3868" y="0"/>
            <a:ext cx="8450131" cy="597453"/>
          </a:xfrm>
        </p:spPr>
        <p:txBody>
          <a:bodyPr/>
          <a:lstStyle/>
          <a:p>
            <a:r>
              <a:rPr lang="en-US" sz="3200" dirty="0" smtClean="0"/>
              <a:t>NAND Serial FLASH: PACER-T + IODVS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91" y="597453"/>
            <a:ext cx="3284193" cy="264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68" y="0"/>
            <a:ext cx="8450131" cy="597453"/>
          </a:xfrm>
        </p:spPr>
        <p:txBody>
          <a:bodyPr/>
          <a:lstStyle/>
          <a:p>
            <a:r>
              <a:rPr lang="en-US" sz="3200" dirty="0" smtClean="0"/>
              <a:t>NAND Serial FLASH: PACER-T + IODVS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91" y="3240087"/>
            <a:ext cx="4823884" cy="361791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891" y="597453"/>
            <a:ext cx="3284193" cy="264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322021"/>
              </p:ext>
            </p:extLst>
          </p:nvPr>
        </p:nvGraphicFramePr>
        <p:xfrm>
          <a:off x="882128" y="3112692"/>
          <a:ext cx="7948593" cy="2720037"/>
        </p:xfrm>
        <a:graphic>
          <a:graphicData uri="http://schemas.openxmlformats.org/drawingml/2006/table">
            <a:tbl>
              <a:tblPr/>
              <a:tblGrid>
                <a:gridCol w="1209903"/>
                <a:gridCol w="811616"/>
                <a:gridCol w="836399"/>
                <a:gridCol w="836399"/>
                <a:gridCol w="836399"/>
                <a:gridCol w="836399"/>
                <a:gridCol w="836399"/>
                <a:gridCol w="836399"/>
                <a:gridCol w="908680"/>
              </a:tblGrid>
              <a:tr h="12414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Erase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Write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Wait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25.92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36.19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48.01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31.07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No Idle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39.60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49.87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-53.79%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-53.78%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-44.46%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-44.45%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-30.05%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-30.03%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2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690624"/>
              </p:ext>
            </p:extLst>
          </p:nvPr>
        </p:nvGraphicFramePr>
        <p:xfrm>
          <a:off x="875440" y="392655"/>
          <a:ext cx="7955280" cy="2720037"/>
        </p:xfrm>
        <a:graphic>
          <a:graphicData uri="http://schemas.openxmlformats.org/drawingml/2006/table">
            <a:tbl>
              <a:tblPr/>
              <a:tblGrid>
                <a:gridCol w="1216590"/>
                <a:gridCol w="811616"/>
                <a:gridCol w="836399"/>
                <a:gridCol w="836399"/>
                <a:gridCol w="836399"/>
                <a:gridCol w="836399"/>
                <a:gridCol w="836399"/>
                <a:gridCol w="836399"/>
                <a:gridCol w="908680"/>
              </a:tblGrid>
              <a:tr h="12414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mJ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72.58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71.45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72.10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71.39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Erase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Write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51.88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48.14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70.70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73.01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70.19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44.66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Wait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1052.98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806.15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802.63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584.87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817.59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596.84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670.32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F7E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73.11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72.90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73.11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72.75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72.85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52.31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44.66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249.37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187.25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234.28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158.54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149.37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No Idle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1247.90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997.26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1025.25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801.95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1036.50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813.72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1084.76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860.73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A7D"/>
                    </a:solidFill>
                  </a:tcPr>
                </a:tc>
              </a:tr>
              <a:tr h="12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-20.08%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-17.84%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-35.74%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-16.94%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-34.79%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-13.07%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3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-31.03%</a:t>
                      </a:r>
                    </a:p>
                  </a:txBody>
                  <a:tcPr marL="6207" marR="6207" marT="62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A7D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75440" y="5830789"/>
            <a:ext cx="7556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algorithm reduced energy consumption by ~</a:t>
            </a:r>
            <a:r>
              <a:rPr lang="en-US" dirty="0" smtClean="0"/>
              <a:t>18%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+ IODVS dramatically reduced energy consumption +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+ IODVS Reduced latency by 54%, and energy by 36%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74838" y="55223"/>
            <a:ext cx="7556485" cy="337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NAND </a:t>
            </a:r>
            <a:r>
              <a:rPr lang="en-US" sz="2800" dirty="0" smtClean="0"/>
              <a:t>Serial Flash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6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4838" y="209370"/>
            <a:ext cx="7556485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4839" y="1352370"/>
            <a:ext cx="7556485" cy="477379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Motivating Examples (2m)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Observations and Apparatus (5m)</a:t>
            </a:r>
          </a:p>
          <a:p>
            <a:endParaRPr lang="en-US" dirty="0" smtClean="0"/>
          </a:p>
          <a:p>
            <a:r>
              <a:rPr lang="en-US" dirty="0" smtClean="0"/>
              <a:t>PACER (5m)</a:t>
            </a:r>
          </a:p>
          <a:p>
            <a:endParaRPr lang="en-US" dirty="0" smtClean="0"/>
          </a:p>
          <a:p>
            <a:r>
              <a:rPr lang="en-US" dirty="0" smtClean="0"/>
              <a:t>Results (8m)</a:t>
            </a:r>
          </a:p>
          <a:p>
            <a:endParaRPr lang="en-US" dirty="0"/>
          </a:p>
          <a:p>
            <a:r>
              <a:rPr lang="en-US" u="sng" dirty="0" smtClean="0"/>
              <a:t>Questions are welcome throughout!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29" y="3240087"/>
            <a:ext cx="4823884" cy="361791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1743" y="0"/>
            <a:ext cx="8462257" cy="659310"/>
          </a:xfrm>
        </p:spPr>
        <p:txBody>
          <a:bodyPr/>
          <a:lstStyle/>
          <a:p>
            <a:r>
              <a:rPr lang="en-US" sz="2800" dirty="0" smtClean="0"/>
              <a:t>HIH-6130 Environment Sensor: PACER-T + IODVS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33" y="659310"/>
            <a:ext cx="4923673" cy="25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43" y="0"/>
            <a:ext cx="8462257" cy="659310"/>
          </a:xfrm>
        </p:spPr>
        <p:txBody>
          <a:bodyPr/>
          <a:lstStyle/>
          <a:p>
            <a:r>
              <a:rPr lang="en-US" sz="2800" dirty="0" smtClean="0"/>
              <a:t>HIH-6130 Environment Sensor: PACER-T + IODVS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28" y="3240087"/>
            <a:ext cx="4823884" cy="361791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33" y="659310"/>
            <a:ext cx="4923673" cy="25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4838" y="5621079"/>
            <a:ext cx="7556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algorithms reduced energy consumption by ~25%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 + IODVS dramatically reduced energy consumption +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PACER-T + IODVS Reduced latency by 54%, and energy by 36%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986007"/>
              </p:ext>
            </p:extLst>
          </p:nvPr>
        </p:nvGraphicFramePr>
        <p:xfrm>
          <a:off x="1074737" y="397218"/>
          <a:ext cx="7556501" cy="2497740"/>
        </p:xfrm>
        <a:graphic>
          <a:graphicData uri="http://schemas.openxmlformats.org/drawingml/2006/table">
            <a:tbl>
              <a:tblPr/>
              <a:tblGrid>
                <a:gridCol w="1113631"/>
                <a:gridCol w="775988"/>
                <a:gridCol w="799682"/>
                <a:gridCol w="799682"/>
                <a:gridCol w="799682"/>
                <a:gridCol w="799682"/>
                <a:gridCol w="799682"/>
                <a:gridCol w="799682"/>
                <a:gridCol w="868790"/>
              </a:tblGrid>
              <a:tr h="11868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mJ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231.17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254.14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120.39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240.29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169.62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223.65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159.00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26.18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106.34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84.62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105.31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83.60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 Total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330.50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234.79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258.88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124.41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245.39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173.89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228.36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162.91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E7E"/>
                    </a:solidFill>
                  </a:tcPr>
                </a:tc>
              </a:tr>
              <a:tr h="1246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Decrease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28.96%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21.67%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62.36%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25.75%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47.39%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30.91%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50.71%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F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113753"/>
              </p:ext>
            </p:extLst>
          </p:nvPr>
        </p:nvGraphicFramePr>
        <p:xfrm>
          <a:off x="1074736" y="3123339"/>
          <a:ext cx="7556501" cy="2497740"/>
        </p:xfrm>
        <a:graphic>
          <a:graphicData uri="http://schemas.openxmlformats.org/drawingml/2006/table">
            <a:tbl>
              <a:tblPr/>
              <a:tblGrid>
                <a:gridCol w="1113631"/>
                <a:gridCol w="775988"/>
                <a:gridCol w="799682"/>
                <a:gridCol w="799682"/>
                <a:gridCol w="799682"/>
                <a:gridCol w="799682"/>
                <a:gridCol w="799682"/>
                <a:gridCol w="799682"/>
                <a:gridCol w="868790"/>
              </a:tblGrid>
              <a:tr h="124623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PACER-T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PACER-E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PACER-C + IODVS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Waiting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31.66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31.60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2"/>
                    </a:solidFill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Reading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Idle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18.54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 Total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45.99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46.65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32.17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32.80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32.42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32.98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</a:tr>
              <a:tr h="11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Decrease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-1.44%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29.59%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28.63%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30.05%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28.69%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29.50%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28.28%</a:t>
                      </a:r>
                    </a:p>
                  </a:txBody>
                  <a:tcPr marL="5934" marR="5934" marT="59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1074838" y="55223"/>
            <a:ext cx="7556485" cy="337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HIH6130 Environmental Sensor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0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745" y="79260"/>
            <a:ext cx="7556485" cy="1143000"/>
          </a:xfrm>
        </p:spPr>
        <p:txBody>
          <a:bodyPr/>
          <a:lstStyle/>
          <a:p>
            <a:r>
              <a:rPr lang="en-US" dirty="0" smtClean="0"/>
              <a:t>microSD Cards…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40" y="4001844"/>
            <a:ext cx="3572910" cy="2748579"/>
          </a:xfrm>
        </p:spPr>
        <p:txBody>
          <a:bodyPr>
            <a:normAutofit fontScale="47500" lnSpcReduction="20000"/>
          </a:bodyPr>
          <a:lstStyle/>
          <a:p>
            <a:r>
              <a:rPr lang="en-US" u="sng" dirty="0" smtClean="0"/>
              <a:t>The protocol is polling based!</a:t>
            </a:r>
          </a:p>
          <a:p>
            <a:endParaRPr lang="en-US" dirty="0" smtClean="0"/>
          </a:p>
          <a:p>
            <a:r>
              <a:rPr lang="en-US" dirty="0" smtClean="0"/>
              <a:t>The current profile of the </a:t>
            </a:r>
            <a:r>
              <a:rPr lang="en-US" dirty="0" err="1" smtClean="0"/>
              <a:t>Swissbit</a:t>
            </a:r>
            <a:r>
              <a:rPr lang="en-US" dirty="0" smtClean="0"/>
              <a:t> microSD Card:</a:t>
            </a:r>
          </a:p>
          <a:p>
            <a:pPr lvl="1"/>
            <a:r>
              <a:rPr lang="en-US" dirty="0" smtClean="0"/>
              <a:t>2048 averaged samples indicate completions at a wide variety of times!</a:t>
            </a:r>
          </a:p>
          <a:p>
            <a:pPr lvl="1"/>
            <a:r>
              <a:rPr lang="en-US" dirty="0" smtClean="0"/>
              <a:t>Indicates onboard caching. We’ll prove it on each device.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Only PACER-C logically makes sense to detect these completions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750" y="1222260"/>
            <a:ext cx="3983480" cy="514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71" y="1133004"/>
            <a:ext cx="3333248" cy="28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9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err="1" smtClean="0"/>
              <a:t>Sandisk</a:t>
            </a:r>
            <a:r>
              <a:rPr lang="en-US" dirty="0" smtClean="0"/>
              <a:t> Caching 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20" y="1186543"/>
            <a:ext cx="3792667" cy="284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33" y="1186544"/>
            <a:ext cx="3792667" cy="28488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128320" y="4035399"/>
            <a:ext cx="379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IODVS write (cache miss)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0987" y="4003133"/>
            <a:ext cx="3792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PACER-C write</a:t>
            </a:r>
          </a:p>
          <a:p>
            <a:r>
              <a:rPr lang="en-US" dirty="0"/>
              <a:t>	</a:t>
            </a:r>
            <a:r>
              <a:rPr lang="en-US" dirty="0" smtClean="0"/>
              <a:t>cache hit detected</a:t>
            </a:r>
          </a:p>
          <a:p>
            <a:endParaRPr lang="en-US" dirty="0"/>
          </a:p>
          <a:p>
            <a:r>
              <a:rPr lang="en-US" dirty="0" smtClean="0"/>
              <a:t>Note the current multiple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err="1" smtClean="0"/>
              <a:t>Sandisk</a:t>
            </a:r>
            <a:r>
              <a:rPr lang="en-US" dirty="0" smtClean="0"/>
              <a:t> microSD 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9800" y="5380672"/>
            <a:ext cx="442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PACER-C improvement realizes the energy benefit of cache-hits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20" y="985565"/>
            <a:ext cx="3792667" cy="284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514" y="985564"/>
            <a:ext cx="3792667" cy="2848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415371"/>
              </p:ext>
            </p:extLst>
          </p:nvPr>
        </p:nvGraphicFramePr>
        <p:xfrm>
          <a:off x="1771045" y="4061270"/>
          <a:ext cx="57229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Document" r:id="rId6" imgW="5722289" imgH="1430114" progId="Word.Document.12">
                  <p:embed/>
                </p:oleObj>
              </mc:Choice>
              <mc:Fallback>
                <p:oleObj name="Document" r:id="rId6" imgW="5722289" imgH="14301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1045" y="4061270"/>
                        <a:ext cx="5722937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smtClean="0"/>
              <a:t>Lexar microSD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20" y="985563"/>
            <a:ext cx="3792667" cy="284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06" y="985562"/>
            <a:ext cx="3792667" cy="2848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21826"/>
              </p:ext>
            </p:extLst>
          </p:nvPr>
        </p:nvGraphicFramePr>
        <p:xfrm>
          <a:off x="1709737" y="4061266"/>
          <a:ext cx="57229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Document" r:id="rId6" imgW="5722289" imgH="1430114" progId="Word.Document.12">
                  <p:embed/>
                </p:oleObj>
              </mc:Choice>
              <mc:Fallback>
                <p:oleObj name="Document" r:id="rId6" imgW="5722289" imgH="14301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09737" y="4061266"/>
                        <a:ext cx="5722937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56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err="1" smtClean="0"/>
              <a:t>Swissbit</a:t>
            </a:r>
            <a:r>
              <a:rPr lang="en-US" dirty="0" smtClean="0"/>
              <a:t> microSD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08" y="1079148"/>
            <a:ext cx="3792667" cy="284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075" y="1079149"/>
            <a:ext cx="3792667" cy="2848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892571"/>
              </p:ext>
            </p:extLst>
          </p:nvPr>
        </p:nvGraphicFramePr>
        <p:xfrm>
          <a:off x="1710531" y="4248438"/>
          <a:ext cx="57229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Document" r:id="rId6" imgW="5722289" imgH="1430114" progId="Word.Document.12">
                  <p:embed/>
                </p:oleObj>
              </mc:Choice>
              <mc:Fallback>
                <p:oleObj name="Document" r:id="rId6" imgW="5722289" imgH="14301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0531" y="4248438"/>
                        <a:ext cx="5722937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59799" y="5676043"/>
            <a:ext cx="442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PACER-C improvement realizes the energy benefit of HIGHLY variable response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974" y="43544"/>
            <a:ext cx="8446026" cy="1143000"/>
          </a:xfrm>
        </p:spPr>
        <p:txBody>
          <a:bodyPr/>
          <a:lstStyle/>
          <a:p>
            <a:r>
              <a:rPr lang="en-US" dirty="0" smtClean="0"/>
              <a:t>Kingston microSD Results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7488" y="5563184"/>
            <a:ext cx="442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PACER-C improvement limited by highly clustered response times, extremely fast operation times, low wait-energy penalty. Still, slightly faster response time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55" y="1186543"/>
            <a:ext cx="3792667" cy="2848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407216"/>
              </p:ext>
            </p:extLst>
          </p:nvPr>
        </p:nvGraphicFramePr>
        <p:xfrm>
          <a:off x="3772581" y="4245706"/>
          <a:ext cx="5722937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Document" r:id="rId5" imgW="5722289" imgH="1430114" progId="Word.Document.12">
                  <p:embed/>
                </p:oleObj>
              </mc:Choice>
              <mc:Fallback>
                <p:oleObj name="Document" r:id="rId5" imgW="5722289" imgH="14301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2581" y="4245706"/>
                        <a:ext cx="5722937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88" y="1186544"/>
            <a:ext cx="3792667" cy="28488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687" y="4031193"/>
            <a:ext cx="3792667" cy="28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0"/>
            <a:ext cx="7556485" cy="1143000"/>
          </a:xfrm>
        </p:spPr>
        <p:txBody>
          <a:bodyPr/>
          <a:lstStyle/>
          <a:p>
            <a:r>
              <a:rPr lang="en-US" dirty="0" smtClean="0"/>
              <a:t>PACER Results /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8" y="1142999"/>
            <a:ext cx="7556485" cy="527412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Significant energy / latency savings on its own merit</a:t>
            </a:r>
          </a:p>
          <a:p>
            <a:endParaRPr lang="en-US" dirty="0" smtClean="0"/>
          </a:p>
          <a:p>
            <a:r>
              <a:rPr lang="en-US" dirty="0" smtClean="0"/>
              <a:t>Enhanced further by IODVS and provides completion detection</a:t>
            </a:r>
          </a:p>
          <a:p>
            <a:endParaRPr lang="en-US" dirty="0" smtClean="0"/>
          </a:p>
          <a:p>
            <a:r>
              <a:rPr lang="en-US" dirty="0" smtClean="0"/>
              <a:t>PACER-T and PACER-C are most effective for the devices tested</a:t>
            </a:r>
          </a:p>
          <a:p>
            <a:endParaRPr lang="en-US" dirty="0"/>
          </a:p>
          <a:p>
            <a:r>
              <a:rPr lang="en-US" dirty="0" smtClean="0"/>
              <a:t>PACER-T requires no extra circuitry whatsoever</a:t>
            </a:r>
          </a:p>
          <a:p>
            <a:endParaRPr lang="en-US" dirty="0"/>
          </a:p>
          <a:p>
            <a:r>
              <a:rPr lang="en-US" dirty="0" smtClean="0"/>
              <a:t>PACER-E requires analog feedback but is computationally friendly</a:t>
            </a:r>
          </a:p>
          <a:p>
            <a:pPr lvl="1"/>
            <a:r>
              <a:rPr lang="en-US" dirty="0" smtClean="0"/>
              <a:t>DMA + MAC units are currently very common on MCU</a:t>
            </a:r>
          </a:p>
          <a:p>
            <a:endParaRPr lang="en-US" dirty="0"/>
          </a:p>
          <a:p>
            <a:r>
              <a:rPr lang="en-US" dirty="0" smtClean="0"/>
              <a:t>PACER-C can provide the best performance for highly non-deterministic response times.</a:t>
            </a:r>
          </a:p>
          <a:p>
            <a:pPr lvl="1"/>
            <a:r>
              <a:rPr lang="en-US" dirty="0" smtClean="0"/>
              <a:t>May be MCU friendly if specialized ADC HW is available – there currently exists interrupt-on-threshold MCU hardware</a:t>
            </a:r>
          </a:p>
        </p:txBody>
      </p:sp>
    </p:spTree>
    <p:extLst>
      <p:ext uri="{BB962C8B-B14F-4D97-AF65-F5344CB8AC3E}">
        <p14:creationId xmlns:p14="http://schemas.microsoft.com/office/powerpoint/2010/main" val="11187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625493"/>
          </a:xfrm>
        </p:spPr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Logging Sensor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074839" y="898543"/>
                <a:ext cx="3008313" cy="591981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u="sng" dirty="0" smtClean="0"/>
                  <a:t>Upon detecting a loss of power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MCU goes into sleep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Wakes up periodically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Samples external temperature sensors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Logs them to EEPROM</a:t>
                </a:r>
              </a:p>
              <a:p>
                <a:endParaRPr lang="en-US" dirty="0"/>
              </a:p>
              <a:p>
                <a:r>
                  <a:rPr lang="en-US" dirty="0" smtClean="0"/>
                  <a:t>EEPROM dominates energy consumption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Decreases logging lifespan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r>
                  <a:rPr lang="en-US" u="sng" dirty="0" smtClean="0"/>
                  <a:t>Communicates </a:t>
                </a:r>
                <a:r>
                  <a:rPr lang="en-US" u="sng" dirty="0"/>
                  <a:t>via </a:t>
                </a:r>
                <a:r>
                  <a:rPr lang="en-US" u="sng" dirty="0" smtClean="0"/>
                  <a:t>RS485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CAT5 Resistance: 29</a:t>
                </a:r>
                <a:r>
                  <a:rPr lang="el-GR" dirty="0"/>
                  <a:t>Ω</a:t>
                </a:r>
                <a:r>
                  <a:rPr lang="en-US" dirty="0"/>
                  <a:t> / 1000ft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𝑉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𝐼𝑅</m:t>
                    </m:r>
                  </m:oMath>
                </a14:m>
                <a:r>
                  <a:rPr lang="en-US" dirty="0"/>
                  <a:t>; Need 6V at load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4 devices @ </a:t>
                </a:r>
                <a:r>
                  <a:rPr lang="en-US" dirty="0" smtClean="0"/>
                  <a:t>25mA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 12Vdc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l-GR" dirty="0"/>
                  <a:t> Ω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RS485 </a:t>
                </a:r>
                <a:r>
                  <a:rPr lang="en-US" dirty="0" smtClean="0"/>
                  <a:t>is </a:t>
                </a:r>
                <a:r>
                  <a:rPr lang="en-US" dirty="0"/>
                  <a:t>rated for 4000ft over </a:t>
                </a:r>
                <a:r>
                  <a:rPr lang="en-US" dirty="0" smtClean="0"/>
                  <a:t>CAT5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Distance limited </a:t>
                </a:r>
                <a:r>
                  <a:rPr lang="en-US" b="1" dirty="0"/>
                  <a:t>by power </a:t>
                </a:r>
                <a:r>
                  <a:rPr lang="en-US" b="1" dirty="0" smtClean="0"/>
                  <a:t>consumption, not line impedance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25mA </a:t>
                </a:r>
                <a:r>
                  <a:rPr lang="en-US" dirty="0"/>
                  <a:t>per device is worst-case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we decrease the worst </a:t>
                </a:r>
                <a:r>
                  <a:rPr lang="en-US" dirty="0" smtClean="0"/>
                  <a:t>case and thereby increase battery life, increase maximum distance and potentially decrease cost?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074839" y="898543"/>
                <a:ext cx="3008313" cy="5919815"/>
              </a:xfrm>
              <a:blipFill rotWithShape="0">
                <a:blip r:embed="rId2"/>
                <a:stretch>
                  <a:fillRect l="-202" t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52" y="273050"/>
            <a:ext cx="4364038" cy="3273028"/>
          </a:xfrm>
        </p:spPr>
      </p:pic>
      <p:sp>
        <p:nvSpPr>
          <p:cNvPr id="6" name="TextBox 5"/>
          <p:cNvSpPr txBox="1"/>
          <p:nvPr/>
        </p:nvSpPr>
        <p:spPr>
          <a:xfrm>
            <a:off x="4083152" y="3553237"/>
            <a:ext cx="4442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Commercial / Industrial Temperature Logger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Power Supply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RS485 Communications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Non-Volatile Storage (EEPROM)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Micro-controller</a:t>
            </a:r>
          </a:p>
          <a:p>
            <a:pPr marL="1257300" lvl="2" indent="-342900">
              <a:buAutoNum type="arabicPeriod"/>
            </a:pPr>
            <a:r>
              <a:rPr lang="en-US" dirty="0" smtClean="0"/>
              <a:t>Analog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636064"/>
          </a:xfrm>
        </p:spPr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Electricity Meter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909114"/>
            <a:ext cx="3008313" cy="574959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Metrology + </a:t>
            </a:r>
            <a:r>
              <a:rPr lang="en-US" dirty="0" err="1" smtClean="0"/>
              <a:t>Comms</a:t>
            </a:r>
            <a:r>
              <a:rPr lang="en-US" dirty="0" smtClean="0"/>
              <a:t> Processors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Demand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Profile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Communications MCU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Serial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routing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Firmware Updates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 smtClean="0"/>
              <a:t>Capacitor allows the system to run for a period of time after power fails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Some values need to be updated constantly </a:t>
            </a:r>
            <a:r>
              <a:rPr lang="en-US" u="sng" dirty="0"/>
              <a:t>and preserved across power failures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 indexes into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accumulations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EEPROM has a limited write-cycle count (~1,000,000)</a:t>
            </a:r>
          </a:p>
          <a:p>
            <a:r>
              <a:rPr lang="en-US" dirty="0"/>
              <a:t>Serial flash is typically ~100,000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Solution: Use RAM, and interrupt to back it up as power fail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a capacitor capable of holding </a:t>
            </a:r>
            <a:r>
              <a:rPr lang="en-US" dirty="0" err="1"/>
              <a:t>Vdd</a:t>
            </a:r>
            <a:r>
              <a:rPr lang="en-US" dirty="0"/>
              <a:t> while backup is 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Storage capacity is best described as energy limited!</a:t>
            </a:r>
            <a:endParaRPr lang="en-US" dirty="0"/>
          </a:p>
          <a:p>
            <a:endParaRPr lang="en-US" dirty="0"/>
          </a:p>
          <a:p>
            <a:r>
              <a:rPr lang="en-US" dirty="0"/>
              <a:t>Actual communication is only 7.7% of the total write time. The other 92.3% is a mandatory wait period imposed by the chip ‘page-write time’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67201" y="3546078"/>
            <a:ext cx="4364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Residential / Commercial Electricity Meter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Power Supply / Metering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Metering MCU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Metering EEPROM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Communications MCU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Communications Serial Flash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73050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32035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0315" y="59040"/>
            <a:ext cx="7556485" cy="672480"/>
          </a:xfrm>
        </p:spPr>
        <p:txBody>
          <a:bodyPr/>
          <a:lstStyle/>
          <a:p>
            <a:r>
              <a:rPr lang="en-US" dirty="0" smtClean="0"/>
              <a:t>IODVS Observations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996303" y="1380525"/>
            <a:ext cx="3776053" cy="489741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Device timing is specified for the worst case per the data sheet. </a:t>
            </a:r>
            <a:r>
              <a:rPr lang="en-US" u="sng" dirty="0" smtClean="0"/>
              <a:t>Timing slack exists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u="sng" dirty="0" smtClean="0"/>
              <a:t>The current profile of most devices indicates early completion</a:t>
            </a:r>
          </a:p>
          <a:p>
            <a:endParaRPr lang="en-US" dirty="0" smtClean="0"/>
          </a:p>
          <a:p>
            <a:r>
              <a:rPr lang="en-US" dirty="0" smtClean="0"/>
              <a:t>Can we identify early completions to further reduce energy consumption (and reduce latency)?</a:t>
            </a:r>
          </a:p>
          <a:p>
            <a:pPr lvl="1"/>
            <a:r>
              <a:rPr lang="en-US" dirty="0" smtClean="0"/>
              <a:t>Via: Time? – Energy? – Current?</a:t>
            </a:r>
          </a:p>
          <a:p>
            <a:pPr lvl="1"/>
            <a:r>
              <a:rPr lang="en-US" dirty="0" smtClean="0"/>
              <a:t>Need real-time actionable intelligence!</a:t>
            </a:r>
          </a:p>
          <a:p>
            <a:pPr lvl="1"/>
            <a:endParaRPr lang="en-US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" y="3657620"/>
            <a:ext cx="3752850" cy="264871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89" y="1380525"/>
            <a:ext cx="3766526" cy="22256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9777" y="734194"/>
            <a:ext cx="2822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EEPROM Datasheet derived </a:t>
            </a:r>
          </a:p>
          <a:p>
            <a:pPr algn="ctr"/>
            <a:r>
              <a:rPr lang="en-US" dirty="0" smtClean="0"/>
              <a:t>timing diagram: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8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30314" y="891689"/>
            <a:ext cx="78039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Why </a:t>
            </a:r>
            <a:r>
              <a:rPr lang="en-US" dirty="0"/>
              <a:t>not just use </a:t>
            </a:r>
            <a:r>
              <a:rPr lang="en-US" dirty="0" smtClean="0"/>
              <a:t>interrupts?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universally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 conductor (cost, weight, power, performance)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Can’t perform IODVS (signaling voltage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dd-io</a:t>
            </a:r>
            <a:r>
              <a:rPr lang="en-US" dirty="0" smtClean="0"/>
              <a:t> is terminated)</a:t>
            </a:r>
          </a:p>
          <a:p>
            <a:pPr lvl="1"/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Why not poll?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we succeed, then we have created a “virtual interrupt” line!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0315" y="59040"/>
            <a:ext cx="7556485" cy="672480"/>
          </a:xfrm>
        </p:spPr>
        <p:txBody>
          <a:bodyPr/>
          <a:lstStyle/>
          <a:p>
            <a:r>
              <a:rPr lang="en-US" dirty="0" smtClean="0"/>
              <a:t>IODVS Observations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28" y="2619420"/>
            <a:ext cx="4812243" cy="21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5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2616" y="81520"/>
            <a:ext cx="1345014" cy="442170"/>
          </a:xfrm>
        </p:spPr>
        <p:txBody>
          <a:bodyPr/>
          <a:lstStyle/>
          <a:p>
            <a:pPr algn="ctr"/>
            <a:r>
              <a:rPr lang="en-US" sz="2000" dirty="0" smtClean="0"/>
              <a:t>PRIME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2616" y="523690"/>
            <a:ext cx="3033138" cy="79755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600" dirty="0" smtClean="0"/>
              <a:t>Precise Real-time In-circuit </a:t>
            </a:r>
          </a:p>
          <a:p>
            <a:pPr algn="ctr"/>
            <a:r>
              <a:rPr lang="en-US" sz="1600" dirty="0" smtClean="0"/>
              <a:t>Micro Energy management system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09" y="81520"/>
            <a:ext cx="5039622" cy="36041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02615" y="1331166"/>
            <a:ext cx="325196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Hosts </a:t>
            </a:r>
            <a:r>
              <a:rPr lang="en-US" sz="1400" dirty="0"/>
              <a:t>the STM32 Discovery </a:t>
            </a:r>
            <a:r>
              <a:rPr lang="en-US" sz="1400" dirty="0" smtClean="0"/>
              <a:t>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STM32F429 </a:t>
            </a:r>
            <a:r>
              <a:rPr lang="en-US" sz="1400" dirty="0"/>
              <a:t>MCU @ </a:t>
            </a:r>
            <a:r>
              <a:rPr lang="en-US" sz="1400" dirty="0" smtClean="0"/>
              <a:t>180MHz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2MB </a:t>
            </a:r>
            <a:r>
              <a:rPr lang="en-US" sz="1400" dirty="0"/>
              <a:t>FLASH, 512KB </a:t>
            </a:r>
            <a:r>
              <a:rPr lang="en-US" sz="1400" dirty="0" smtClean="0"/>
              <a:t>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3x </a:t>
            </a:r>
            <a:r>
              <a:rPr lang="en-US" sz="1400" dirty="0" err="1" smtClean="0"/>
              <a:t>simult</a:t>
            </a:r>
            <a:r>
              <a:rPr lang="en-US" sz="1400" dirty="0" smtClean="0"/>
              <a:t>. </a:t>
            </a:r>
            <a:r>
              <a:rPr lang="en-US" sz="1400" dirty="0"/>
              <a:t>sampling </a:t>
            </a:r>
            <a:r>
              <a:rPr lang="en-US" sz="1400" dirty="0" smtClean="0"/>
              <a:t>ADCs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2.2 </a:t>
            </a:r>
            <a:r>
              <a:rPr lang="en-US" sz="1400" dirty="0"/>
              <a:t>MSPS @ 10-bit </a:t>
            </a:r>
            <a:r>
              <a:rPr lang="en-US" sz="1400" dirty="0" smtClean="0"/>
              <a:t>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Multi-channel </a:t>
            </a:r>
            <a:r>
              <a:rPr lang="en-US" sz="1400" dirty="0"/>
              <a:t>DMA + MEM2MEM </a:t>
            </a:r>
            <a:r>
              <a:rPr lang="en-US" sz="1400" dirty="0" smtClean="0"/>
              <a:t>DMA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 </a:t>
            </a:r>
            <a:r>
              <a:rPr lang="en-US" sz="1400" dirty="0"/>
              <a:t>board 64MB </a:t>
            </a:r>
            <a:r>
              <a:rPr lang="en-US" sz="1400" dirty="0" smtClean="0"/>
              <a:t>SDRAM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3 Voltage Domains (ASDM-300F)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Peripheral Device Isolation (PPS-330D)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USB 2.0 Hi-Speed Communication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617" y="4077858"/>
            <a:ext cx="835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Peripheral Devices Under Test (DUT)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617" y="4600855"/>
            <a:ext cx="4089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Honeywell HIH6130 </a:t>
            </a:r>
            <a:r>
              <a:rPr lang="en-US" sz="1600" dirty="0" smtClean="0"/>
              <a:t>Environmental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Numonyx</a:t>
            </a:r>
            <a:r>
              <a:rPr lang="en-US" sz="1600" dirty="0" smtClean="0"/>
              <a:t> </a:t>
            </a:r>
            <a:r>
              <a:rPr lang="en-US" sz="1600" dirty="0"/>
              <a:t>M25PX16 NOR Serial </a:t>
            </a:r>
            <a:r>
              <a:rPr lang="en-US" sz="1600" dirty="0" smtClean="0"/>
              <a:t>Flash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Si114x Optical Proximity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Microchip SBPT2632 Bluetooth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ESP8266 Wi-Fi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Programmable </a:t>
            </a:r>
            <a:r>
              <a:rPr lang="en-US" sz="1600" dirty="0"/>
              <a:t>load </a:t>
            </a:r>
            <a:r>
              <a:rPr lang="en-US" sz="1600" dirty="0" smtClean="0"/>
              <a:t>regulators (PLR5010D)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999877" y="4600855"/>
            <a:ext cx="41416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Microchip 25AA512 </a:t>
            </a:r>
            <a:r>
              <a:rPr lang="en-US" sz="1600" dirty="0" smtClean="0"/>
              <a:t>EEPROM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Microchip SST26VF NAND Serial </a:t>
            </a:r>
            <a:r>
              <a:rPr lang="en-US" sz="1600" dirty="0" smtClean="0"/>
              <a:t>Flash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SPI </a:t>
            </a:r>
            <a:r>
              <a:rPr lang="en-US" sz="1600" dirty="0"/>
              <a:t>Mode SD </a:t>
            </a:r>
            <a:r>
              <a:rPr lang="en-US" sz="1600" dirty="0" smtClean="0"/>
              <a:t>Cards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Lexar </a:t>
            </a:r>
            <a:r>
              <a:rPr lang="en-US" sz="1600" dirty="0"/>
              <a:t>SDSC: </a:t>
            </a:r>
            <a:r>
              <a:rPr lang="en-US" sz="1600" dirty="0" smtClean="0"/>
              <a:t>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Sandisk</a:t>
            </a:r>
            <a:r>
              <a:rPr lang="en-US" sz="1600" dirty="0"/>
              <a:t>: SDSC </a:t>
            </a:r>
            <a:r>
              <a:rPr lang="en-US" sz="1600" dirty="0" smtClean="0"/>
              <a:t>1.0GB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Swissbit</a:t>
            </a:r>
            <a:r>
              <a:rPr lang="en-US" sz="1600" dirty="0"/>
              <a:t>: SDSC </a:t>
            </a:r>
            <a:r>
              <a:rPr lang="en-US" sz="1600" dirty="0" smtClean="0"/>
              <a:t>512MB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Kingston</a:t>
            </a:r>
            <a:r>
              <a:rPr lang="en-US" sz="1600" dirty="0"/>
              <a:t>: SDSC </a:t>
            </a:r>
            <a:r>
              <a:rPr lang="en-US" sz="1600" dirty="0" smtClean="0"/>
              <a:t>2.0GB</a:t>
            </a:r>
          </a:p>
        </p:txBody>
      </p:sp>
    </p:spTree>
    <p:extLst>
      <p:ext uri="{BB962C8B-B14F-4D97-AF65-F5344CB8AC3E}">
        <p14:creationId xmlns:p14="http://schemas.microsoft.com/office/powerpoint/2010/main" val="41160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8" y="130481"/>
            <a:ext cx="3420961" cy="1143000"/>
          </a:xfrm>
        </p:spPr>
        <p:txBody>
          <a:bodyPr/>
          <a:lstStyle/>
          <a:p>
            <a:r>
              <a:rPr lang="en-US" dirty="0" smtClean="0"/>
              <a:t>ASDM-300F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-3798"/>
            <a:ext cx="3139440" cy="1582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4839" y="3668221"/>
            <a:ext cx="75564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TPS62240 efficient at light </a:t>
            </a:r>
            <a:r>
              <a:rPr lang="en-US" dirty="0" smtClean="0"/>
              <a:t>loads: </a:t>
            </a:r>
            <a:r>
              <a:rPr lang="en-US" dirty="0"/>
              <a:t>~80% at </a:t>
            </a:r>
            <a:r>
              <a:rPr lang="en-US" dirty="0" smtClean="0"/>
              <a:t>1mA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</a:t>
            </a:r>
            <a:r>
              <a:rPr lang="en-US" dirty="0" err="1" smtClean="0"/>
              <a:t>Micrel</a:t>
            </a:r>
            <a:r>
              <a:rPr lang="en-US" dirty="0" smtClean="0"/>
              <a:t> LDO “Ripple-Blocker” regulator for </a:t>
            </a:r>
            <a:r>
              <a:rPr lang="en-US" u="sng" dirty="0" smtClean="0"/>
              <a:t>lower switching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Lower than 20mvpp </a:t>
            </a:r>
            <a:r>
              <a:rPr lang="en-US" dirty="0" smtClean="0">
                <a:sym typeface="Wingdings" panose="05000000000000000000" pitchFamily="2" charset="2"/>
              </a:rPr>
              <a:t> Cannot measure via typical oscilloscope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Dual Channel Current Sense Amplifier MAX4377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simultaneous measurement of input and output current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SMPS and LDO feedback adjust simultaneously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8-Pin DIP Pinout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</a:t>
            </a:r>
            <a:r>
              <a:rPr lang="en-US" dirty="0"/>
              <a:t>current measured by MAX4376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“High Side” sense resistor is used, differential across is multiplied by the amplifier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2MHz GBP, G = </a:t>
            </a:r>
            <a:r>
              <a:rPr lang="en-US" dirty="0" smtClean="0"/>
              <a:t>20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39" y="1578281"/>
            <a:ext cx="7556484" cy="2056535"/>
          </a:xfrm>
          <a:prstGeom prst="rect">
            <a:avLst/>
          </a:prstGeom>
        </p:spPr>
      </p:pic>
      <p:pic>
        <p:nvPicPr>
          <p:cNvPr id="8" name="Picture 7" descr="File_00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-3798"/>
            <a:ext cx="2148840" cy="1607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2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435281"/>
            <a:ext cx="3420961" cy="1143000"/>
          </a:xfrm>
        </p:spPr>
        <p:txBody>
          <a:bodyPr/>
          <a:lstStyle/>
          <a:p>
            <a:r>
              <a:rPr lang="en-US" dirty="0" smtClean="0"/>
              <a:t>PPS-330D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4839" y="5128326"/>
            <a:ext cx="755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a 2</a:t>
            </a:r>
            <a:r>
              <a:rPr lang="en-US" dirty="0" smtClean="0">
                <a:sym typeface="Wingdings" panose="05000000000000000000" pitchFamily="2" charset="2"/>
              </a:rPr>
              <a:t>4 74HC139 decoder to switch the voltage domain supplied to an external peripheral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Ground can be disconnected entirely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8-Pin DIP pinout compatible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63" y="0"/>
            <a:ext cx="3195637" cy="1863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499" y="1863156"/>
            <a:ext cx="5999164" cy="32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left-top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11138</TotalTime>
  <Words>1998</Words>
  <Application>Microsoft Office PowerPoint</Application>
  <PresentationFormat>On-screen Show (4:3)</PresentationFormat>
  <Paragraphs>896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Wingdings</vt:lpstr>
      <vt:lpstr>ncstate-ppt-template-left-top-logo</vt:lpstr>
      <vt:lpstr>Document</vt:lpstr>
      <vt:lpstr>PACER  Peripheral Activity Completion Estimation and Recognition </vt:lpstr>
      <vt:lpstr>Outline</vt:lpstr>
      <vt:lpstr>Motivating Example: Logging Sensor</vt:lpstr>
      <vt:lpstr>Motivating Example: Electricity Meter</vt:lpstr>
      <vt:lpstr>IODVS Observations</vt:lpstr>
      <vt:lpstr>IODVS Observations</vt:lpstr>
      <vt:lpstr>PRIME</vt:lpstr>
      <vt:lpstr>ASDM-300F</vt:lpstr>
      <vt:lpstr>PPS-330D</vt:lpstr>
      <vt:lpstr>PACER Peripheral Activity Completion Estimation and Recognition</vt:lpstr>
      <vt:lpstr>EEPROM: PACER-E</vt:lpstr>
      <vt:lpstr>EEPROM: PACER-E + IODVS</vt:lpstr>
      <vt:lpstr>EEPROM Results</vt:lpstr>
      <vt:lpstr>NOR Serial FLASH: PACER-T</vt:lpstr>
      <vt:lpstr>NOR Serial FLASH: PACER-T + IODVS</vt:lpstr>
      <vt:lpstr>NOR Serial Flash Results</vt:lpstr>
      <vt:lpstr>NAND Serial FLASH: PACER-T + IODVS</vt:lpstr>
      <vt:lpstr>NAND Serial FLASH: PACER-T + IODVS</vt:lpstr>
      <vt:lpstr>PowerPoint Presentation</vt:lpstr>
      <vt:lpstr>HIH-6130 Environment Sensor: PACER-T + IODVS</vt:lpstr>
      <vt:lpstr>HIH-6130 Environment Sensor: PACER-T + IODVS</vt:lpstr>
      <vt:lpstr>PowerPoint Presentation</vt:lpstr>
      <vt:lpstr>microSD Cards…</vt:lpstr>
      <vt:lpstr>Sandisk Caching Example</vt:lpstr>
      <vt:lpstr>Sandisk microSD Results</vt:lpstr>
      <vt:lpstr>Lexar microSD Results</vt:lpstr>
      <vt:lpstr>Swissbit microSD Results</vt:lpstr>
      <vt:lpstr>Kingston microSD Results</vt:lpstr>
      <vt:lpstr>PACER Results / Analysis</vt:lpstr>
    </vt:vector>
  </TitlesOfParts>
  <Company>Elster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R. Moore</dc:creator>
  <cp:lastModifiedBy>drmoore</cp:lastModifiedBy>
  <cp:revision>154</cp:revision>
  <dcterms:created xsi:type="dcterms:W3CDTF">2014-10-16T14:27:07Z</dcterms:created>
  <dcterms:modified xsi:type="dcterms:W3CDTF">2018-04-26T09:04:06Z</dcterms:modified>
</cp:coreProperties>
</file>